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20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53"/>
  </p:notesMasterIdLst>
  <p:handoutMasterIdLst>
    <p:handoutMasterId r:id="rId54"/>
  </p:handoutMasterIdLst>
  <p:sldIdLst>
    <p:sldId id="893" r:id="rId2"/>
    <p:sldId id="735" r:id="rId3"/>
    <p:sldId id="770" r:id="rId4"/>
    <p:sldId id="771" r:id="rId5"/>
    <p:sldId id="737" r:id="rId6"/>
    <p:sldId id="738" r:id="rId7"/>
    <p:sldId id="860" r:id="rId8"/>
    <p:sldId id="820" r:id="rId9"/>
    <p:sldId id="929" r:id="rId10"/>
    <p:sldId id="859" r:id="rId11"/>
    <p:sldId id="945" r:id="rId12"/>
    <p:sldId id="823" r:id="rId13"/>
    <p:sldId id="825" r:id="rId14"/>
    <p:sldId id="826" r:id="rId15"/>
    <p:sldId id="931" r:id="rId16"/>
    <p:sldId id="894" r:id="rId17"/>
    <p:sldId id="896" r:id="rId18"/>
    <p:sldId id="830" r:id="rId19"/>
    <p:sldId id="897" r:id="rId20"/>
    <p:sldId id="898" r:id="rId21"/>
    <p:sldId id="899" r:id="rId22"/>
    <p:sldId id="864" r:id="rId23"/>
    <p:sldId id="862" r:id="rId24"/>
    <p:sldId id="932" r:id="rId25"/>
    <p:sldId id="863" r:id="rId26"/>
    <p:sldId id="834" r:id="rId27"/>
    <p:sldId id="900" r:id="rId28"/>
    <p:sldId id="917" r:id="rId29"/>
    <p:sldId id="950" r:id="rId30"/>
    <p:sldId id="951" r:id="rId31"/>
    <p:sldId id="901" r:id="rId32"/>
    <p:sldId id="944" r:id="rId33"/>
    <p:sldId id="919" r:id="rId34"/>
    <p:sldId id="921" r:id="rId35"/>
    <p:sldId id="904" r:id="rId36"/>
    <p:sldId id="954" r:id="rId37"/>
    <p:sldId id="955" r:id="rId38"/>
    <p:sldId id="956" r:id="rId39"/>
    <p:sldId id="957" r:id="rId40"/>
    <p:sldId id="958" r:id="rId41"/>
    <p:sldId id="959" r:id="rId42"/>
    <p:sldId id="960" r:id="rId43"/>
    <p:sldId id="961" r:id="rId44"/>
    <p:sldId id="962" r:id="rId45"/>
    <p:sldId id="963" r:id="rId46"/>
    <p:sldId id="964" r:id="rId47"/>
    <p:sldId id="965" r:id="rId48"/>
    <p:sldId id="966" r:id="rId49"/>
    <p:sldId id="967" r:id="rId50"/>
    <p:sldId id="905" r:id="rId51"/>
    <p:sldId id="906" r:id="rId52"/>
  </p:sldIdLst>
  <p:sldSz cx="12192000" cy="6858000"/>
  <p:notesSz cx="7099300" cy="10234613"/>
  <p:custDataLst>
    <p:tags r:id="rId5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0000FF"/>
    <a:srgbClr val="008000"/>
    <a:srgbClr val="8FAAFF"/>
    <a:srgbClr val="7F2727"/>
    <a:srgbClr val="0066FF"/>
    <a:srgbClr val="B8EAC0"/>
    <a:srgbClr val="A3FFCD"/>
    <a:srgbClr val="A50021"/>
    <a:srgbClr val="7DFF00"/>
    <a:srgbClr val="B9F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41688" autoAdjust="0"/>
  </p:normalViewPr>
  <p:slideViewPr>
    <p:cSldViewPr>
      <p:cViewPr varScale="1">
        <p:scale>
          <a:sx n="44" d="100"/>
          <a:sy n="44" d="100"/>
        </p:scale>
        <p:origin x="44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370EF009-23CE-4081-AF56-082D82CEF6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05" y="4862233"/>
            <a:ext cx="5677492" cy="460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72CC9163-7EC6-4747-8782-88871FDBE1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2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94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look at another example.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79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28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20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50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9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90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13D75-3764-4B96-AB14-8A910A94CEF9}" type="slidenum">
              <a:rPr lang="en-US" smtClean="0">
                <a:latin typeface="Arial" charset="0"/>
              </a:rPr>
              <a:pPr/>
              <a:t>2</a:t>
            </a:fld>
            <a:endParaRPr lang="en-US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42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36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06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58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72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32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38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1943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015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551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40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37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59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46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w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4.xml"/><Relationship Id="rId7" Type="http://schemas.openxmlformats.org/officeDocument/2006/relationships/image" Target="../media/image1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4.jpe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7.xml"/><Relationship Id="rId7" Type="http://schemas.openxmlformats.org/officeDocument/2006/relationships/image" Target="../media/image3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3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10.xml"/><Relationship Id="rId7" Type="http://schemas.openxmlformats.org/officeDocument/2006/relationships/image" Target="../media/image3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6.png"/><Relationship Id="rId5" Type="http://schemas.openxmlformats.org/officeDocument/2006/relationships/notesSlide" Target="../notesSlides/notesSlide20.xml"/><Relationship Id="rId10" Type="http://schemas.openxmlformats.org/officeDocument/2006/relationships/image" Target="../media/image3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tags" Target="../tags/tag13.xml"/><Relationship Id="rId7" Type="http://schemas.openxmlformats.org/officeDocument/2006/relationships/notesSlide" Target="../notesSlides/notesSlide21.xml"/><Relationship Id="rId12" Type="http://schemas.openxmlformats.org/officeDocument/2006/relationships/image" Target="../media/image44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3.png"/><Relationship Id="rId5" Type="http://schemas.openxmlformats.org/officeDocument/2006/relationships/tags" Target="../tags/tag15.xml"/><Relationship Id="rId10" Type="http://schemas.openxmlformats.org/officeDocument/2006/relationships/image" Target="../media/image42.png"/><Relationship Id="rId4" Type="http://schemas.openxmlformats.org/officeDocument/2006/relationships/tags" Target="../tags/tag14.xml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19.xml"/><Relationship Id="rId7" Type="http://schemas.openxmlformats.org/officeDocument/2006/relationships/image" Target="../media/image53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52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image" Target="../media/image55.png"/><Relationship Id="rId26" Type="http://schemas.openxmlformats.org/officeDocument/2006/relationships/image" Target="../media/image79.png"/><Relationship Id="rId3" Type="http://schemas.openxmlformats.org/officeDocument/2006/relationships/tags" Target="../tags/tag23.xml"/><Relationship Id="rId21" Type="http://schemas.openxmlformats.org/officeDocument/2006/relationships/image" Target="../media/image58.png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notesSlide" Target="../notesSlides/notesSlide47.xml"/><Relationship Id="rId25" Type="http://schemas.openxmlformats.org/officeDocument/2006/relationships/image" Target="../media/image61.png"/><Relationship Id="rId2" Type="http://schemas.openxmlformats.org/officeDocument/2006/relationships/tags" Target="../tags/tag22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57.png"/><Relationship Id="rId29" Type="http://schemas.openxmlformats.org/officeDocument/2006/relationships/image" Target="../media/image81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image" Target="../media/image62.png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image" Target="../media/image60.png"/><Relationship Id="rId28" Type="http://schemas.openxmlformats.org/officeDocument/2006/relationships/image" Target="../media/image80.png"/><Relationship Id="rId10" Type="http://schemas.openxmlformats.org/officeDocument/2006/relationships/tags" Target="../tags/tag30.xml"/><Relationship Id="rId19" Type="http://schemas.openxmlformats.org/officeDocument/2006/relationships/image" Target="../media/image56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image" Target="../media/image78.png"/><Relationship Id="rId27" Type="http://schemas.openxmlformats.org/officeDocument/2006/relationships/image" Target="../media/image63.png"/><Relationship Id="rId30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w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544224"/>
            <a:ext cx="7510462" cy="4018097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r>
              <a:rPr lang="en-US" dirty="0"/>
              <a:t>Fundamentals of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12395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Markov Decision Processes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61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Dr. Hatim Alsuwat</a:t>
            </a:r>
          </a:p>
          <a:p>
            <a:pPr algn="ctr">
              <a:spcBef>
                <a:spcPct val="50000"/>
              </a:spcBef>
            </a:pPr>
            <a:r>
              <a:rPr lang="en-US" sz="2400" dirty="0"/>
              <a:t>Umm Al-</a:t>
            </a:r>
            <a:r>
              <a:rPr lang="en-US" sz="2400" dirty="0" err="1"/>
              <a:t>Qura</a:t>
            </a:r>
            <a:r>
              <a:rPr lang="en-US" sz="2400" dirty="0"/>
              <a:t> University</a:t>
            </a:r>
          </a:p>
          <a:p>
            <a:pPr algn="ctr">
              <a:spcBef>
                <a:spcPct val="50000"/>
              </a:spcBef>
            </a:pPr>
            <a:endParaRPr lang="en-US"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Markov Decision Processes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5532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dirty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dirty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Sometimes just R(s) or R(s</a:t>
            </a:r>
            <a:r>
              <a:rPr lang="en-US" altLang="ja-JP" sz="1800" dirty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Maybe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One way to solve them is with </a:t>
            </a:r>
            <a:r>
              <a:rPr lang="en-US" sz="2000" dirty="0" err="1">
                <a:ea typeface="ＭＳ Ｐゴシック" pitchFamily="34" charset="-128"/>
              </a:rPr>
              <a:t>expectimax</a:t>
            </a:r>
            <a:r>
              <a:rPr lang="en-US" sz="2000" dirty="0">
                <a:ea typeface="ＭＳ Ｐゴシック" pitchFamily="34" charset="-128"/>
              </a:rPr>
              <a:t> search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We’</a:t>
            </a:r>
            <a:r>
              <a:rPr lang="en-US" altLang="ja-JP" sz="2000" dirty="0">
                <a:ea typeface="ＭＳ Ｐゴシック" pitchFamily="34" charset="-128"/>
              </a:rPr>
              <a:t>ll have a new tool soon</a:t>
            </a:r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7086600" y="6488112"/>
            <a:ext cx="510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manual intro (L8D1)]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Gridworld</a:t>
            </a:r>
            <a:r>
              <a:rPr lang="en-US" dirty="0"/>
              <a:t> Manual Intro</a:t>
            </a:r>
          </a:p>
        </p:txBody>
      </p:sp>
      <p:pic>
        <p:nvPicPr>
          <p:cNvPr id="4" name="Gridworld Manual Intr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0" y="1143000"/>
            <a:ext cx="841248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7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37879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What is Markov about MDPs?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10600" cy="4525963"/>
          </a:xfrm>
        </p:spPr>
        <p:txBody>
          <a:bodyPr/>
          <a:lstStyle/>
          <a:p>
            <a:r>
              <a:rPr lang="en-US" altLang="ja-JP" sz="2400" dirty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Markov decision processes, </a:t>
            </a:r>
            <a:r>
              <a:rPr lang="en-US" altLang="ja-JP" sz="2400" dirty="0">
                <a:ea typeface="ＭＳ Ｐゴシック" pitchFamily="34" charset="-128"/>
              </a:rPr>
              <a:t>“Markov” means action outcomes depend only on the current state</a:t>
            </a: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r>
              <a:rPr lang="en-US" altLang="ja-JP" sz="2400" dirty="0">
                <a:ea typeface="ＭＳ Ｐゴシック" pitchFamily="34" charset="-128"/>
              </a:rPr>
              <a:t>This is just like search, where the successor function could only depend on the current state (not the history)</a:t>
            </a:r>
          </a:p>
          <a:p>
            <a:pPr>
              <a:buFont typeface="Wingdings" pitchFamily="2" charset="2"/>
              <a:buNone/>
            </a:pP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06613" y="41910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44613" y="3581400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44613" y="464820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33447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</a:rPr>
              <a:t>Andrey</a:t>
            </a:r>
            <a:r>
              <a:rPr lang="en-US" dirty="0">
                <a:latin typeface="Calibri" pitchFamily="34" charset="0"/>
              </a:rPr>
              <a:t> Markov (1856-1922)</a:t>
            </a:r>
          </a:p>
          <a:p>
            <a:pPr algn="ctr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Policies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Optimal policy when R(s, a, s</a:t>
            </a:r>
            <a:r>
              <a:rPr lang="en-US" altLang="ja-JP" sz="2400" dirty="0">
                <a:latin typeface="Calibri" pitchFamily="34" charset="0"/>
              </a:rPr>
              <a:t>’) = -0.03 for all non-terminals 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4008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2400" dirty="0">
                <a:ea typeface="ＭＳ Ｐゴシック" pitchFamily="34" charset="-128"/>
              </a:rPr>
              <a:t>, or sequence of actions, from start to a goal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MDPs, we want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optimal policy is one that maximizes        expected utility if followed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explicit policy defines a reflex agent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 err="1">
                <a:ea typeface="ＭＳ Ｐゴシック" pitchFamily="34" charset="-128"/>
                <a:sym typeface="Symbol" pitchFamily="18" charset="2"/>
              </a:rPr>
              <a:t>Expectimax</a:t>
            </a:r>
            <a:r>
              <a:rPr lang="en-US" sz="2400" dirty="0">
                <a:ea typeface="ＭＳ Ｐゴシック" pitchFamily="34" charset="-128"/>
                <a:sym typeface="Symbol" pitchFamily="18" charset="2"/>
              </a:rPr>
              <a:t> didn’t compute entire policies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It computed the action for a single state only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sym typeface="Symbol" pitchFamily="18" charset="2"/>
              </a:rPr>
              <a:t>Optimal Policies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360487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13487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299199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494087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47988" y="3494087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Racing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681" y="1353401"/>
            <a:ext cx="9418638" cy="50473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4729164"/>
          </a:xfrm>
        </p:spPr>
        <p:txBody>
          <a:bodyPr/>
          <a:lstStyle/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Three states: </a:t>
            </a:r>
            <a:r>
              <a:rPr lang="en-US" sz="2000" dirty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dirty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Two actions: </a:t>
            </a:r>
            <a:r>
              <a:rPr lang="en-US" sz="2000" i="1" dirty="0">
                <a:latin typeface="Calibri"/>
                <a:cs typeface="Calibri"/>
              </a:rPr>
              <a:t>Slow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dirty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Going faster gets double reward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3518" y="3950732"/>
            <a:ext cx="2433764" cy="1600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6913" y="2731532"/>
            <a:ext cx="2660373" cy="1676400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00704" y="3798332"/>
            <a:ext cx="2582192" cy="18288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057400" y="5341442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4160222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96400" y="5455622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Overheated</a:t>
            </a:r>
          </a:p>
        </p:txBody>
      </p:sp>
      <p:cxnSp>
        <p:nvCxnSpPr>
          <p:cNvPr id="13" name="Curved Connector 12"/>
          <p:cNvCxnSpPr>
            <a:stCxn id="14338" idx="3"/>
            <a:endCxn id="8" idx="2"/>
          </p:cNvCxnSpPr>
          <p:nvPr/>
        </p:nvCxnSpPr>
        <p:spPr>
          <a:xfrm flipH="1">
            <a:off x="3200400" y="4750832"/>
            <a:ext cx="1219200" cy="990720"/>
          </a:xfrm>
          <a:prstGeom prst="curvedConnector4">
            <a:avLst>
              <a:gd name="adj1" fmla="val -18750"/>
              <a:gd name="adj2" fmla="val 153572"/>
            </a:avLst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2"/>
          <p:cNvCxnSpPr>
            <a:stCxn id="14338" idx="3"/>
            <a:endCxn id="9" idx="2"/>
          </p:cNvCxnSpPr>
          <p:nvPr/>
        </p:nvCxnSpPr>
        <p:spPr>
          <a:xfrm flipV="1">
            <a:off x="4419600" y="4560332"/>
            <a:ext cx="2667000" cy="190500"/>
          </a:xfrm>
          <a:prstGeom prst="curvedConnector2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24400" y="4788932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</p:txBody>
      </p:sp>
      <p:cxnSp>
        <p:nvCxnSpPr>
          <p:cNvPr id="19" name="Curved Connector 12"/>
          <p:cNvCxnSpPr>
            <a:stCxn id="6" idx="0"/>
          </p:cNvCxnSpPr>
          <p:nvPr/>
        </p:nvCxnSpPr>
        <p:spPr>
          <a:xfrm rot="16200000" flipH="1">
            <a:off x="8096250" y="1912382"/>
            <a:ext cx="1447800" cy="3086100"/>
          </a:xfrm>
          <a:prstGeom prst="curvedConnector4">
            <a:avLst>
              <a:gd name="adj1" fmla="val -15789"/>
              <a:gd name="adj2" fmla="val 105099"/>
            </a:avLst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144000" y="2731532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</p:txBody>
      </p:sp>
      <p:cxnSp>
        <p:nvCxnSpPr>
          <p:cNvPr id="23" name="Curved Connector 12"/>
          <p:cNvCxnSpPr>
            <a:stCxn id="14338" idx="1"/>
          </p:cNvCxnSpPr>
          <p:nvPr/>
        </p:nvCxnSpPr>
        <p:spPr>
          <a:xfrm rot="10800000" flipH="1" flipV="1">
            <a:off x="1981200" y="4750832"/>
            <a:ext cx="152400" cy="190500"/>
          </a:xfrm>
          <a:prstGeom prst="curvedConnector4">
            <a:avLst>
              <a:gd name="adj1" fmla="val -635217"/>
              <a:gd name="adj2" fmla="val 482610"/>
            </a:avLst>
          </a:prstGeom>
          <a:ln w="762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12"/>
          <p:cNvCxnSpPr>
            <a:stCxn id="6" idx="1"/>
            <a:endCxn id="14338" idx="0"/>
          </p:cNvCxnSpPr>
          <p:nvPr/>
        </p:nvCxnSpPr>
        <p:spPr>
          <a:xfrm rot="10800000" flipV="1">
            <a:off x="3200400" y="3569732"/>
            <a:ext cx="2743200" cy="381000"/>
          </a:xfrm>
          <a:prstGeom prst="curvedConnector2">
            <a:avLst/>
          </a:prstGeom>
          <a:ln w="762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90600" y="4331732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  <a:latin typeface="Calibri"/>
                <a:cs typeface="Calibri"/>
              </a:rPr>
              <a:t>Slow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95800" y="3112532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  <a:latin typeface="Calibri"/>
                <a:cs typeface="Calibri"/>
              </a:rPr>
              <a:t>Slow</a:t>
            </a:r>
          </a:p>
        </p:txBody>
      </p:sp>
      <p:cxnSp>
        <p:nvCxnSpPr>
          <p:cNvPr id="60" name="Curved Connector 12"/>
          <p:cNvCxnSpPr/>
          <p:nvPr/>
        </p:nvCxnSpPr>
        <p:spPr>
          <a:xfrm rot="16200000" flipH="1" flipV="1">
            <a:off x="5962650" y="3398282"/>
            <a:ext cx="152400" cy="190500"/>
          </a:xfrm>
          <a:prstGeom prst="curvedConnector4">
            <a:avLst>
              <a:gd name="adj1" fmla="val -635217"/>
              <a:gd name="adj2" fmla="val 482610"/>
            </a:avLst>
          </a:prstGeom>
          <a:ln w="762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572000" y="364593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alibri"/>
                <a:cs typeface="Calibri"/>
              </a:rPr>
              <a:t>0.5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00600" y="22860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alibri"/>
                <a:cs typeface="Calibri"/>
              </a:rPr>
              <a:t>0.5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724400" y="53340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0.5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867400" y="478893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0.5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8200" y="562713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alibri"/>
                <a:cs typeface="Calibri"/>
              </a:rPr>
              <a:t>1.0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210800" y="257913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1.0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905000" y="5486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+1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581400" y="32882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+1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943600" y="22860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+1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648200" y="58790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+2 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477000" y="478841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+2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668000" y="3124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-10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8" grpId="0"/>
      <p:bldP spid="22" grpId="0"/>
      <p:bldP spid="38" grpId="0"/>
      <p:bldP spid="39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Each MDP state projects an </a:t>
            </a:r>
            <a:r>
              <a:rPr lang="en-US" sz="2400" dirty="0" err="1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</a:t>
            </a:r>
            <a:r>
              <a:rPr lang="ja-JP" altLang="en-US">
                <a:solidFill>
                  <a:schemeClr val="accent2"/>
                </a:solidFill>
                <a:latin typeface="Calibri"/>
                <a:cs typeface="Calibri"/>
              </a:rPr>
              <a:t>’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called a </a:t>
            </a:r>
            <a:r>
              <a:rPr lang="en-US" altLang="ja-JP" i="1" dirty="0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T(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= P(s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|</a:t>
            </a:r>
            <a:r>
              <a:rPr lang="en-US" altLang="ja-JP" dirty="0" err="1">
                <a:solidFill>
                  <a:srgbClr val="C00000"/>
                </a:solidFill>
                <a:latin typeface="Calibri"/>
                <a:cs typeface="Calibri"/>
              </a:rPr>
              <a:t>s,a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R(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</a:t>
            </a:r>
            <a:r>
              <a:rPr lang="ja-JP" altLang="en-US">
                <a:latin typeface="Calibri"/>
                <a:cs typeface="Calibri"/>
              </a:rPr>
              <a:t>’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i="1" dirty="0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600" y="34290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743429"/>
            <a:ext cx="3017838" cy="2259698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4600" y="4345616"/>
            <a:ext cx="1844538" cy="1595768"/>
          </a:xfrm>
          <a:prstGeom prst="rect">
            <a:avLst/>
          </a:prstGeom>
          <a:noFill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0" y="1448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Search</a:t>
            </a:r>
          </a:p>
        </p:txBody>
      </p:sp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467600" cy="4876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Unpredictable opponents: the ghosts respond randomly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20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Values should now reflect average-case (</a:t>
            </a:r>
            <a:r>
              <a:rPr lang="en-US" sz="2200" dirty="0" err="1"/>
              <a:t>expectimax</a:t>
            </a:r>
            <a:r>
              <a:rPr lang="en-US" sz="2200" dirty="0"/>
              <a:t>) outcomes, not worst-case (</a:t>
            </a:r>
            <a:r>
              <a:rPr lang="en-US" sz="2200" dirty="0" err="1"/>
              <a:t>minimax</a:t>
            </a:r>
            <a:r>
              <a:rPr lang="en-US" sz="2200" dirty="0"/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C00000"/>
                </a:solidFill>
              </a:rPr>
              <a:t>Expectimax</a:t>
            </a:r>
            <a:r>
              <a:rPr lang="en-US" sz="2200" dirty="0">
                <a:solidFill>
                  <a:srgbClr val="C00000"/>
                </a:solidFill>
              </a:rPr>
              <a:t> search:</a:t>
            </a:r>
            <a:r>
              <a:rPr lang="en-US" sz="2200" dirty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Max nodes as in </a:t>
            </a:r>
            <a:r>
              <a:rPr lang="en-US" sz="2000" dirty="0" err="1"/>
              <a:t>minimax</a:t>
            </a:r>
            <a:r>
              <a:rPr lang="en-US" sz="2000" dirty="0"/>
              <a:t>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Calculate their </a:t>
            </a:r>
            <a:r>
              <a:rPr lang="en-US" sz="2000" dirty="0">
                <a:solidFill>
                  <a:srgbClr val="CC0000"/>
                </a:solidFill>
              </a:rPr>
              <a:t>expected utilities</a:t>
            </a:r>
            <a:endParaRPr lang="en-US" sz="2000" dirty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Later, we’ll learn how to formalize the underlying uncertain-result problems as </a:t>
            </a:r>
            <a:r>
              <a:rPr lang="en-US" sz="2200" dirty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5126" name="AutoShape 4"/>
          <p:cNvSpPr>
            <a:spLocks noChangeArrowheads="1"/>
          </p:cNvSpPr>
          <p:nvPr/>
        </p:nvSpPr>
        <p:spPr bwMode="auto">
          <a:xfrm>
            <a:off x="9525000" y="1828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7</a:t>
            </a:r>
          </a:p>
        </p:txBody>
      </p:sp>
      <p:cxnSp>
        <p:nvCxnSpPr>
          <p:cNvPr id="5131" name="AutoShape 9"/>
          <p:cNvCxnSpPr>
            <a:cxnSpLocks noChangeShapeType="1"/>
            <a:stCxn id="5126" idx="3"/>
            <a:endCxn id="5137" idx="0"/>
          </p:cNvCxnSpPr>
          <p:nvPr/>
        </p:nvCxnSpPr>
        <p:spPr bwMode="auto">
          <a:xfrm flipH="1">
            <a:off x="8953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10"/>
          <p:cNvCxnSpPr>
            <a:cxnSpLocks noChangeShapeType="1"/>
            <a:stCxn id="5126" idx="3"/>
            <a:endCxn id="5138" idx="0"/>
          </p:cNvCxnSpPr>
          <p:nvPr/>
        </p:nvCxnSpPr>
        <p:spPr bwMode="auto">
          <a:xfrm>
            <a:off x="9715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1"/>
          <p:cNvCxnSpPr>
            <a:cxnSpLocks noChangeShapeType="1"/>
            <a:endCxn id="5127" idx="0"/>
          </p:cNvCxnSpPr>
          <p:nvPr/>
        </p:nvCxnSpPr>
        <p:spPr bwMode="auto">
          <a:xfrm flipH="1">
            <a:off x="8572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4" name="AutoShape 12"/>
          <p:cNvCxnSpPr>
            <a:cxnSpLocks noChangeShapeType="1"/>
            <a:endCxn id="5128" idx="0"/>
          </p:cNvCxnSpPr>
          <p:nvPr/>
        </p:nvCxnSpPr>
        <p:spPr bwMode="auto">
          <a:xfrm>
            <a:off x="8953500" y="31242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5" name="AutoShape 13"/>
          <p:cNvCxnSpPr>
            <a:cxnSpLocks noChangeShapeType="1"/>
            <a:endCxn id="5129" idx="0"/>
          </p:cNvCxnSpPr>
          <p:nvPr/>
        </p:nvCxnSpPr>
        <p:spPr bwMode="auto">
          <a:xfrm flipH="1">
            <a:off x="10096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6" name="AutoShape 14"/>
          <p:cNvCxnSpPr>
            <a:cxnSpLocks noChangeShapeType="1"/>
            <a:endCxn id="5130" idx="0"/>
          </p:cNvCxnSpPr>
          <p:nvPr/>
        </p:nvCxnSpPr>
        <p:spPr bwMode="auto">
          <a:xfrm>
            <a:off x="10477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8763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10287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9928225" y="17668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10668000" y="2743200"/>
            <a:ext cx="106680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chance</a:t>
            </a:r>
          </a:p>
        </p:txBody>
      </p:sp>
      <p:sp>
        <p:nvSpPr>
          <p:cNvPr id="5141" name="Rectangle 8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5142" name="Rectangle 9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43" name="Rectangle 10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9</a:t>
            </a:r>
          </a:p>
        </p:txBody>
      </p:sp>
      <p:sp>
        <p:nvSpPr>
          <p:cNvPr id="5144" name="Rectangle 11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100</a:t>
            </a:r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8153400" y="6477000"/>
            <a:ext cx="403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min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vs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exp</a:t>
            </a:r>
            <a:r>
              <a:rPr lang="en-US">
                <a:solidFill>
                  <a:srgbClr val="CC0000"/>
                </a:solidFill>
                <a:latin typeface="Calibri" pitchFamily="34" charset="0"/>
              </a:rPr>
              <a:t> (L7D1,2)]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preferences should an agent have over reward sequences?</a:t>
            </a:r>
          </a:p>
          <a:p>
            <a:endParaRPr lang="en-US" sz="2800" dirty="0"/>
          </a:p>
          <a:p>
            <a:r>
              <a:rPr lang="en-US" sz="2800" dirty="0"/>
              <a:t>More or less?</a:t>
            </a:r>
          </a:p>
          <a:p>
            <a:endParaRPr lang="en-US" sz="2800" dirty="0"/>
          </a:p>
          <a:p>
            <a:r>
              <a:rPr lang="en-US" sz="2800" dirty="0"/>
              <a:t>Now or later?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24200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2, 2]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8253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[2, 3, 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4595" y="2409825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[0, 0, 1]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8253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0, 0]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4595" y="343918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r>
              <a:rPr lang="en-US" sz="2800" dirty="0"/>
              <a:t>It’s reasonable to maximize the sum of rewards</a:t>
            </a:r>
          </a:p>
          <a:p>
            <a:r>
              <a:rPr lang="en-US" sz="2800" dirty="0"/>
              <a:t>It’s also reasonable to prefer rewards now to rewards later</a:t>
            </a:r>
          </a:p>
          <a:p>
            <a:r>
              <a:rPr lang="en-US" sz="2800" dirty="0"/>
              <a:t>One solution: values of rewards decay exponentially</a:t>
            </a:r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6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6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Next 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In Two Steps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46482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Why discount?</a:t>
            </a:r>
            <a:endParaRPr lang="en-US" sz="2400" dirty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42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24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24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24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28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76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63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64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2600" y="3429000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Stationary Preferences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9296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Theorem: if we assume </a:t>
            </a:r>
            <a:r>
              <a:rPr lang="en-US" sz="2800" dirty="0">
                <a:solidFill>
                  <a:srgbClr val="C00000"/>
                </a:solidFill>
                <a:ea typeface="ＭＳ Ｐゴシック" pitchFamily="34" charset="-128"/>
              </a:rPr>
              <a:t>stationary preferences</a:t>
            </a:r>
            <a:r>
              <a:rPr lang="en-US" sz="2800" dirty="0">
                <a:ea typeface="ＭＳ Ｐゴシック" pitchFamily="34" charset="-128"/>
              </a:rPr>
              <a:t>: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Then: there are only two ways to define utilities</a:t>
            </a:r>
          </a:p>
          <a:p>
            <a:pPr lvl="1">
              <a:lnSpc>
                <a:spcPct val="90000"/>
              </a:lnSpc>
            </a:pPr>
            <a:endParaRPr lang="en-US" sz="11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17244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 l="45437" t="34977" r="45475" b="36323"/>
          <a:stretch>
            <a:fillRect/>
          </a:stretch>
        </p:blipFill>
        <p:spPr bwMode="auto">
          <a:xfrm rot="5400000">
            <a:off x="4191000" y="2755900"/>
            <a:ext cx="5080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53048" y="5167176"/>
            <a:ext cx="5795912" cy="3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57600" y="5715000"/>
            <a:ext cx="5955524" cy="36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432" y="1320800"/>
            <a:ext cx="3927056" cy="3276600"/>
          </a:xfrm>
          <a:prstGeom prst="rect">
            <a:avLst/>
          </a:prstGeom>
          <a:noFill/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2514600" y="2184808"/>
            <a:ext cx="3733800" cy="405992"/>
          </a:xfrm>
          <a:prstGeom prst="rect">
            <a:avLst/>
          </a:prstGeom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2209800" y="3327888"/>
            <a:ext cx="4398499" cy="4059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480800" cy="4729164"/>
          </a:xfrm>
        </p:spPr>
        <p:txBody>
          <a:bodyPr/>
          <a:lstStyle/>
          <a:p>
            <a:r>
              <a:rPr lang="en-US" sz="2800" dirty="0"/>
              <a:t>Given: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Actions: East, West, and Exit (only available in exit states a, e)</a:t>
            </a:r>
          </a:p>
          <a:p>
            <a:pPr lvl="1"/>
            <a:r>
              <a:rPr lang="en-US" sz="2400" dirty="0"/>
              <a:t>Transitions: deterministic</a:t>
            </a:r>
          </a:p>
          <a:p>
            <a:endParaRPr lang="en-US" sz="2800" dirty="0"/>
          </a:p>
          <a:p>
            <a:r>
              <a:rPr lang="en-US" sz="2800" dirty="0"/>
              <a:t>Quiz 1: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Quiz 2: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0.1,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Quiz 3: For which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>
                <a:latin typeface="cmmi10"/>
                <a:ea typeface="cmmi10"/>
                <a:cs typeface="cmmi10"/>
              </a:rPr>
              <a:t> </a:t>
            </a:r>
            <a:r>
              <a:rPr lang="en-US" sz="2800" dirty="0"/>
              <a:t>are West and East equally good when in state d?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76600" y="1219200"/>
            <a:ext cx="3594100" cy="1168400"/>
            <a:chOff x="3352800" y="3505200"/>
            <a:chExt cx="3594100" cy="1168400"/>
          </a:xfrm>
        </p:grpSpPr>
        <p:pic>
          <p:nvPicPr>
            <p:cNvPr id="4" name="Picture 3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05200"/>
              <a:ext cx="3594100" cy="11684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86400" y="3733800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9372600" y="16764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229600" y="3657600"/>
            <a:ext cx="3289300" cy="685800"/>
            <a:chOff x="7870815" y="3645405"/>
            <a:chExt cx="3289300" cy="685800"/>
          </a:xfrm>
        </p:grpSpPr>
        <p:pic>
          <p:nvPicPr>
            <p:cNvPr id="17" name="Picture 16" descr="discountin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229600" y="4572000"/>
            <a:ext cx="3289300" cy="685800"/>
            <a:chOff x="7870815" y="3645405"/>
            <a:chExt cx="3289300" cy="685800"/>
          </a:xfrm>
        </p:grpSpPr>
        <p:pic>
          <p:nvPicPr>
            <p:cNvPr id="21" name="Picture 20" descr="discountin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6731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Infinite Utilities?!</a:t>
            </a:r>
          </a:p>
        </p:txBody>
      </p:sp>
      <p:sp>
        <p:nvSpPr>
          <p:cNvPr id="1725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896600" cy="51054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/>
              <a:t>Problem: What if the game lasts forever?  Do we get infinite rewards?</a:t>
            </a:r>
          </a:p>
          <a:p>
            <a:pPr lvl="3">
              <a:buFont typeface="Wingdings" charset="0"/>
              <a:buChar char="§"/>
              <a:defRPr/>
            </a:pPr>
            <a:endParaRPr lang="en-US" sz="1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Solutions: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400" dirty="0"/>
              <a:t>Finite horizon: (similar to depth-limited search)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Terminate episodes after a fixed T steps (e.g. life)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Gives </a:t>
            </a:r>
            <a:r>
              <a:rPr lang="en-US" sz="2000" dirty="0" err="1"/>
              <a:t>nonstationary</a:t>
            </a:r>
            <a:r>
              <a:rPr lang="en-US" sz="2000" dirty="0"/>
              <a:t> policies (</a:t>
            </a:r>
            <a:r>
              <a:rPr lang="en-US" sz="2000" dirty="0">
                <a:sym typeface="Symbol" charset="0"/>
              </a:rPr>
              <a:t> depends on time left)</a:t>
            </a:r>
          </a:p>
          <a:p>
            <a:pPr lvl="7">
              <a:defRPr/>
            </a:pPr>
            <a:endParaRPr lang="en-US" sz="8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>
                <a:sym typeface="Symbol" charset="0"/>
              </a:rPr>
              <a:t>Discounting: use 0 &lt;  &lt; 1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2">
              <a:buFont typeface="Wingdings" charset="0"/>
              <a:buChar char="§"/>
              <a:defRPr/>
            </a:pPr>
            <a:r>
              <a:rPr lang="en-US" sz="2000" dirty="0">
                <a:sym typeface="Symbol" charset="0"/>
              </a:rPr>
              <a:t>Smaller  means smaller </a:t>
            </a:r>
            <a:r>
              <a:rPr lang="ja-JP" altLang="en-US" sz="2000" dirty="0">
                <a:sym typeface="Symbol" charset="0"/>
              </a:rPr>
              <a:t>“</a:t>
            </a:r>
            <a:r>
              <a:rPr lang="en-US" altLang="ja-JP" sz="2000" dirty="0">
                <a:sym typeface="Symbol" charset="0"/>
              </a:rPr>
              <a:t>horizon</a:t>
            </a:r>
            <a:r>
              <a:rPr lang="ja-JP" altLang="en-US" sz="2000" dirty="0">
                <a:sym typeface="Symbol" charset="0"/>
              </a:rPr>
              <a:t>”</a:t>
            </a:r>
            <a:r>
              <a:rPr lang="en-US" altLang="ja-JP" sz="2000" dirty="0">
                <a:sym typeface="Symbol" charset="0"/>
              </a:rPr>
              <a:t> – shorter term focus</a:t>
            </a:r>
          </a:p>
          <a:p>
            <a:pPr lvl="8">
              <a:buClr>
                <a:srgbClr val="000000"/>
              </a:buClr>
              <a:defRPr/>
            </a:pPr>
            <a:endParaRPr lang="en-US" sz="800" dirty="0">
              <a:solidFill>
                <a:srgbClr val="000000"/>
              </a:solidFill>
              <a:sym typeface="Symbol" charset="0"/>
            </a:endParaRPr>
          </a:p>
          <a:p>
            <a:pPr lvl="1">
              <a:buClr>
                <a:srgbClr val="000000"/>
              </a:buClr>
              <a:buFont typeface="Wingdings" charset="0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sym typeface="Symbol" charset="0"/>
              </a:rPr>
              <a:t>Absorbing state: guarantee that for every policy, a terminal state will eventually be reached (like </a:t>
            </a:r>
            <a:r>
              <a:rPr lang="ja-JP" altLang="en-US" sz="2400" dirty="0">
                <a:solidFill>
                  <a:srgbClr val="000000"/>
                </a:solidFill>
                <a:sym typeface="Symbol" charset="0"/>
              </a:rPr>
              <a:t>“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overheated</a:t>
            </a:r>
            <a:r>
              <a:rPr lang="ja-JP" altLang="en-US" sz="2400" dirty="0">
                <a:solidFill>
                  <a:srgbClr val="000000"/>
                </a:solidFill>
                <a:sym typeface="Symbol" charset="0"/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 for racing)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905127" y="4330701"/>
            <a:ext cx="5222620" cy="714014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415" y="2362387"/>
            <a:ext cx="3759585" cy="17522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Recap: Defining MDPs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443036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states 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Start state s</a:t>
            </a:r>
            <a:r>
              <a:rPr lang="en-US" baseline="-25000" dirty="0">
                <a:ea typeface="ＭＳ Ｐゴシック" pitchFamily="34" charset="-128"/>
              </a:rPr>
              <a:t>0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actions A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Transitions P(</a:t>
            </a:r>
            <a:r>
              <a:rPr lang="en-US" dirty="0" err="1">
                <a:ea typeface="ＭＳ Ｐゴシック" pitchFamily="34" charset="-128"/>
              </a:rPr>
              <a:t>s’</a:t>
            </a:r>
            <a:r>
              <a:rPr lang="en-US" altLang="ja-JP" dirty="0" err="1">
                <a:ea typeface="ＭＳ Ｐゴシック" pitchFamily="34" charset="-128"/>
              </a:rPr>
              <a:t>|s,a</a:t>
            </a:r>
            <a:r>
              <a:rPr lang="en-US" altLang="ja-JP" dirty="0">
                <a:ea typeface="ＭＳ Ｐゴシック" pitchFamily="34" charset="-128"/>
              </a:rPr>
              <a:t>) (or T(</a:t>
            </a:r>
            <a:r>
              <a:rPr lang="en-US" altLang="ja-JP" dirty="0" err="1">
                <a:ea typeface="ＭＳ Ｐゴシック" pitchFamily="34" charset="-128"/>
              </a:rPr>
              <a:t>s,a,s</a:t>
            </a:r>
            <a:r>
              <a:rPr lang="en-US" altLang="ja-JP" dirty="0">
                <a:ea typeface="ＭＳ Ｐゴシック" pitchFamily="34" charset="-128"/>
              </a:rPr>
              <a:t>’))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Rewards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 (and discount </a:t>
            </a:r>
            <a:r>
              <a:rPr lang="en-US" altLang="ja-JP" dirty="0">
                <a:ea typeface="ＭＳ Ｐゴシック" pitchFamily="34" charset="-128"/>
                <a:sym typeface="Symbol" pitchFamily="18" charset="2"/>
              </a:rPr>
              <a:t>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MDP quantities so far: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Policy = Choice of action for each state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Utility = sum of (discounted) rewards</a:t>
            </a:r>
          </a:p>
        </p:txBody>
      </p:sp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8001000" y="1600200"/>
            <a:ext cx="3048000" cy="2754586"/>
            <a:chOff x="2400" y="1401"/>
            <a:chExt cx="1392" cy="1258"/>
          </a:xfrm>
        </p:grpSpPr>
        <p:sp>
          <p:nvSpPr>
            <p:cNvPr id="41989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0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003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4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5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6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1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2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1999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0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1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2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3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994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1995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41996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 dirty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1997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998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MDPs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Quantities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(s,a,s’) is a </a:t>
            </a:r>
            <a:br>
              <a:rPr lang="en-US" sz="200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000" i="1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sz="2000" i="1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sz="2000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5867400" y="6488112"/>
            <a:ext cx="632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values (L8D4)]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65" y="1134664"/>
            <a:ext cx="6215470" cy="57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514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447800"/>
            <a:ext cx="7620000" cy="190500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4478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70C0"/>
                </a:solidFill>
              </a:rPr>
              <a:t>MAX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B050"/>
                </a:solidFill>
              </a:rPr>
              <a:t>EXP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= max(v,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of Demo – </a:t>
            </a:r>
            <a:r>
              <a:rPr lang="en-US" dirty="0" err="1"/>
              <a:t>Gridworld</a:t>
            </a:r>
            <a:r>
              <a:rPr lang="en-US" dirty="0"/>
              <a:t>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1" y="1143000"/>
            <a:ext cx="62155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Fundamental operation: compute the (</a:t>
            </a:r>
            <a:r>
              <a:rPr lang="en-US" sz="2800" dirty="0" err="1"/>
              <a:t>expectimax</a:t>
            </a:r>
            <a:r>
              <a:rPr lang="en-US" sz="2800" dirty="0"/>
              <a:t>) value of a state</a:t>
            </a:r>
          </a:p>
          <a:p>
            <a:pPr lvl="1"/>
            <a:r>
              <a:rPr lang="en-US" sz="2400" dirty="0"/>
              <a:t>Expected utility under optimal action</a:t>
            </a:r>
          </a:p>
          <a:p>
            <a:pPr lvl="1"/>
            <a:r>
              <a:rPr lang="en-US" sz="2400" dirty="0"/>
              <a:t>Average sum of (discounted) rewards</a:t>
            </a:r>
          </a:p>
          <a:p>
            <a:pPr lvl="1"/>
            <a:r>
              <a:rPr lang="en-US" sz="2400" dirty="0"/>
              <a:t>This is just what </a:t>
            </a:r>
            <a:r>
              <a:rPr lang="en-US" sz="2400" dirty="0" err="1"/>
              <a:t>expectimax</a:t>
            </a:r>
            <a:r>
              <a:rPr lang="en-US" sz="2400" dirty="0"/>
              <a:t> computed!</a:t>
            </a:r>
          </a:p>
          <a:p>
            <a:pPr lvl="1"/>
            <a:endParaRPr lang="en-US" sz="2400" dirty="0"/>
          </a:p>
          <a:p>
            <a:r>
              <a:rPr lang="en-US" sz="2800" dirty="0"/>
              <a:t>Recursive definition of value:</a:t>
            </a:r>
          </a:p>
        </p:txBody>
      </p:sp>
      <p:pic>
        <p:nvPicPr>
          <p:cNvPr id="52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70835" y="4343400"/>
            <a:ext cx="3078105" cy="405370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1443" y="57277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378073" y="49863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s,a,s</a:t>
              </a:r>
              <a:r>
                <a:rPr lang="ja-JP" altLang="en-US" sz="2400"/>
                <a:t>’</a:t>
              </a:r>
              <a:endParaRPr lang="en-US" sz="24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62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45" name="Picture 44" descr="RacingSub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5803005" cy="282226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9821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sp>
        <p:nvSpPr>
          <p:cNvPr id="358" name="Content Placeholder 357"/>
          <p:cNvSpPr>
            <a:spLocks noGrp="1"/>
          </p:cNvSpPr>
          <p:nvPr>
            <p:ph idx="1"/>
          </p:nvPr>
        </p:nvSpPr>
        <p:spPr>
          <a:xfrm>
            <a:off x="304800" y="1397001"/>
            <a:ext cx="4470400" cy="4729164"/>
          </a:xfrm>
        </p:spPr>
        <p:txBody>
          <a:bodyPr/>
          <a:lstStyle/>
          <a:p>
            <a:r>
              <a:rPr lang="en-US" sz="2400" dirty="0"/>
              <a:t>We’re doing way too much work with </a:t>
            </a:r>
            <a:r>
              <a:rPr lang="en-US" sz="2400" dirty="0" err="1"/>
              <a:t>expectimax</a:t>
            </a:r>
            <a:r>
              <a:rPr lang="en-US" sz="2400" dirty="0"/>
              <a:t>!</a:t>
            </a:r>
          </a:p>
          <a:p>
            <a:pPr lvl="1"/>
            <a:endParaRPr lang="en-US" sz="2000" dirty="0"/>
          </a:p>
          <a:p>
            <a:r>
              <a:rPr lang="en-US" sz="2400" dirty="0"/>
              <a:t>Problem: States are repeated </a:t>
            </a:r>
          </a:p>
          <a:p>
            <a:pPr lvl="1"/>
            <a:r>
              <a:rPr lang="en-US" sz="2000" dirty="0"/>
              <a:t>Idea: Only compute needed quantities once</a:t>
            </a:r>
          </a:p>
          <a:p>
            <a:pPr lvl="1"/>
            <a:endParaRPr lang="en-US" sz="2000" dirty="0"/>
          </a:p>
          <a:p>
            <a:r>
              <a:rPr lang="en-US" sz="2400" dirty="0"/>
              <a:t>Problem: Tree goes on forever</a:t>
            </a:r>
          </a:p>
          <a:p>
            <a:pPr lvl="1"/>
            <a:r>
              <a:rPr lang="en-US" sz="2000" dirty="0"/>
              <a:t>Idea: Do a depth-limited computation, but with increasing depths until change is small</a:t>
            </a:r>
          </a:p>
          <a:p>
            <a:pPr lvl="1"/>
            <a:r>
              <a:rPr lang="en-US" sz="2000" dirty="0"/>
              <a:t>Note: deep parts of the tree eventually don’t matter if </a:t>
            </a:r>
            <a:r>
              <a:rPr lang="el-GR" sz="2000" dirty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000" dirty="0"/>
              <a:t> &lt; 1</a:t>
            </a:r>
          </a:p>
        </p:txBody>
      </p:sp>
      <p:pic>
        <p:nvPicPr>
          <p:cNvPr id="41" name="Picture 40" descr="RacingSub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52800"/>
            <a:ext cx="5803005" cy="2822260"/>
          </a:xfrm>
          <a:prstGeom prst="rect">
            <a:avLst/>
          </a:prstGeom>
        </p:spPr>
      </p:pic>
      <p:grpSp>
        <p:nvGrpSpPr>
          <p:cNvPr id="22" name="Group 43"/>
          <p:cNvGrpSpPr/>
          <p:nvPr/>
        </p:nvGrpSpPr>
        <p:grpSpPr>
          <a:xfrm>
            <a:off x="51157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Time-Limited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23200" cy="4729164"/>
          </a:xfrm>
        </p:spPr>
        <p:txBody>
          <a:bodyPr/>
          <a:lstStyle/>
          <a:p>
            <a:r>
              <a:rPr lang="en-US" sz="2400" dirty="0"/>
              <a:t>Key idea: time-limited values</a:t>
            </a:r>
          </a:p>
          <a:p>
            <a:pPr lvl="4"/>
            <a:endParaRPr lang="en-US" sz="1200" dirty="0"/>
          </a:p>
          <a:p>
            <a:r>
              <a:rPr lang="en-US" sz="2400" dirty="0"/>
              <a:t>Define </a:t>
            </a:r>
            <a:r>
              <a:rPr lang="en-US" sz="2400" dirty="0" err="1"/>
              <a:t>V</a:t>
            </a:r>
            <a:r>
              <a:rPr lang="en-US" sz="2400" baseline="-25000" dirty="0" err="1"/>
              <a:t>k</a:t>
            </a:r>
            <a:r>
              <a:rPr lang="en-US" sz="2400" dirty="0"/>
              <a:t>(s) to be the optimal value of s if the game ends in k more time steps</a:t>
            </a:r>
          </a:p>
          <a:p>
            <a:pPr lvl="1"/>
            <a:r>
              <a:rPr lang="en-US" sz="2000" dirty="0"/>
              <a:t>Equivalently, it’s what a depth-k </a:t>
            </a:r>
            <a:r>
              <a:rPr lang="en-US" sz="2000" dirty="0" err="1"/>
              <a:t>expectimax</a:t>
            </a:r>
            <a:r>
              <a:rPr lang="en-US" sz="2000" dirty="0"/>
              <a:t> would give from s</a:t>
            </a:r>
          </a:p>
          <a:p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9020" y="1264178"/>
            <a:ext cx="2248579" cy="2164822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time-limited values (L8D6)]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4350" y="3962400"/>
            <a:ext cx="4492280" cy="1731062"/>
            <a:chOff x="460604" y="1295400"/>
            <a:chExt cx="11348754" cy="437314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8" idx="2"/>
              <a:endCxn id="12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1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>
              <a:stCxn id="12" idx="4"/>
              <a:endCxn id="15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4"/>
              <a:endCxn id="9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>
              <a:stCxn id="11" idx="4"/>
              <a:endCxn id="18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1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8" idx="2"/>
              <a:endCxn id="22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2"/>
              <a:endCxn id="21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22" idx="4"/>
              <a:endCxn id="25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20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/>
            <p:cNvCxnSpPr>
              <a:stCxn id="21" idx="4"/>
              <a:endCxn id="28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endCxn id="30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/>
            <p:cNvCxnSpPr>
              <a:stCxn id="30" idx="4"/>
              <a:endCxn id="32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5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5" idx="2"/>
              <a:endCxn id="3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5" idx="4"/>
              <a:endCxn id="37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4"/>
              <a:endCxn id="34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9" idx="2"/>
              <a:endCxn id="41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>
              <a:stCxn id="41" idx="4"/>
              <a:endCxn id="43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4"/>
              <a:endCxn id="40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9" idx="2"/>
              <a:endCxn id="46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6629400" y="4343400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8229600" y="4267200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763000" y="3962400"/>
            <a:ext cx="864110" cy="278892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962400"/>
            <a:ext cx="367414" cy="241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1676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1824" y="1828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5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7</a:t>
            </a:r>
          </a:p>
        </p:txBody>
      </p:sp>
      <p:cxnSp>
        <p:nvCxnSpPr>
          <p:cNvPr id="8" name="AutoShape 13"/>
          <p:cNvCxnSpPr>
            <a:cxnSpLocks noChangeShapeType="1"/>
            <a:stCxn id="10" idx="4"/>
            <a:endCxn id="11" idx="0"/>
          </p:cNvCxnSpPr>
          <p:nvPr/>
        </p:nvCxnSpPr>
        <p:spPr bwMode="auto">
          <a:xfrm flipH="1">
            <a:off x="749046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9" name="AutoShape 14"/>
          <p:cNvCxnSpPr>
            <a:cxnSpLocks noChangeShapeType="1"/>
            <a:stCxn id="10" idx="4"/>
            <a:endCxn id="12" idx="0"/>
          </p:cNvCxnSpPr>
          <p:nvPr/>
        </p:nvCxnSpPr>
        <p:spPr bwMode="auto">
          <a:xfrm>
            <a:off x="8801100" y="2407920"/>
            <a:ext cx="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8473440" y="1752600"/>
            <a:ext cx="655320" cy="65532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8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24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8408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-12</a:t>
            </a:r>
          </a:p>
        </p:txBody>
      </p:sp>
      <p:cxnSp>
        <p:nvCxnSpPr>
          <p:cNvPr id="14" name="AutoShape 14"/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880110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75438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9600" y="2895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5250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3600" y="49530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v = (1/2) (8) + (1/3) (24) + (1/6) (-12) = 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Example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52600" y="1539240"/>
            <a:ext cx="8636000" cy="3947160"/>
            <a:chOff x="1219200" y="1992630"/>
            <a:chExt cx="6477000" cy="296037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5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6190" name="AutoShape 13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9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615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6188" name="AutoShape 17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9</a:t>
                </a:r>
              </a:p>
            </p:txBody>
          </p:sp>
        </p:grpSp>
        <p:grpSp>
          <p:nvGrpSpPr>
            <p:cNvPr id="615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8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grpSp>
          <p:nvGrpSpPr>
            <p:cNvPr id="615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8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0</a:t>
                </a:r>
              </a:p>
            </p:txBody>
          </p:sp>
        </p:grpSp>
        <p:grpSp>
          <p:nvGrpSpPr>
            <p:cNvPr id="615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618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3" name="AutoShape 7"/>
              <p:cNvCxnSpPr>
                <a:cxnSpLocks noChangeShapeType="1"/>
                <a:stCxn id="6149" idx="3"/>
                <a:endCxn id="6167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155" name="AutoShape 9"/>
            <p:cNvCxnSpPr>
              <a:cxnSpLocks noChangeShapeType="1"/>
              <a:stCxn id="618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15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615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15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618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1" name="AutoShape 21"/>
              <p:cNvCxnSpPr>
                <a:cxnSpLocks noChangeShapeType="1"/>
                <a:stCxn id="6149" idx="3"/>
                <a:endCxn id="6165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617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617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617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76" name="AutoShape 27"/>
              <p:cNvCxnSpPr>
                <a:cxnSpLocks noChangeShapeType="1"/>
                <a:stCxn id="6149" idx="3"/>
                <a:endCxn id="6166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617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15</a:t>
                </a:r>
              </a:p>
            </p:txBody>
          </p:sp>
          <p:cxnSp>
            <p:nvCxnSpPr>
              <p:cNvPr id="617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7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616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6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6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616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cingSubTree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57600"/>
            <a:ext cx="5803005" cy="2822260"/>
          </a:xfrm>
          <a:prstGeom prst="rect">
            <a:avLst/>
          </a:prstGeom>
        </p:spPr>
      </p:pic>
      <p:cxnSp>
        <p:nvCxnSpPr>
          <p:cNvPr id="951" name="Straight Arrow Connector 10"/>
          <p:cNvCxnSpPr>
            <a:stCxn id="309" idx="2"/>
            <a:endCxn id="313" idx="1"/>
          </p:cNvCxnSpPr>
          <p:nvPr/>
        </p:nvCxnSpPr>
        <p:spPr>
          <a:xfrm>
            <a:off x="7749492" y="1843018"/>
            <a:ext cx="1563311" cy="4109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Time-Limited Values</a:t>
            </a:r>
          </a:p>
        </p:txBody>
      </p:sp>
      <p:grpSp>
        <p:nvGrpSpPr>
          <p:cNvPr id="308" name="Group 43"/>
          <p:cNvGrpSpPr/>
          <p:nvPr/>
        </p:nvGrpSpPr>
        <p:grpSpPr>
          <a:xfrm>
            <a:off x="5268141" y="1524000"/>
            <a:ext cx="6237200" cy="2514600"/>
            <a:chOff x="460604" y="858084"/>
            <a:chExt cx="11931837" cy="4810462"/>
          </a:xfrm>
        </p:grpSpPr>
        <p:pic>
          <p:nvPicPr>
            <p:cNvPr id="309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310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311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312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" name="Straight Arrow Connector 12"/>
            <p:cNvCxnSpPr>
              <a:stCxn id="309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6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17" name="Straight Arrow Connector 16"/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17"/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9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>
              <a:endCxn id="319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22" name="Oval 321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4" name="Straight Arrow Connector 323"/>
            <p:cNvCxnSpPr>
              <a:stCxn id="319" idx="2"/>
              <a:endCxn id="323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>
              <a:stCxn id="319" idx="2"/>
              <a:endCxn id="322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6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7" name="Straight Arrow Connector 326"/>
            <p:cNvCxnSpPr>
              <a:stCxn id="323" idx="4"/>
              <a:endCxn id="326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4"/>
              <a:endCxn id="321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9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0" name="Straight Arrow Connector 329"/>
            <p:cNvCxnSpPr>
              <a:stCxn id="322" idx="4"/>
              <a:endCxn id="329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Arrow Connector 331"/>
            <p:cNvCxnSpPr>
              <a:stCxn id="316" idx="2"/>
              <a:endCxn id="331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>
              <a:stCxn id="331" idx="4"/>
              <a:endCxn id="333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36" name="Oval 335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Arrow Connector 336"/>
            <p:cNvCxnSpPr>
              <a:stCxn id="316" idx="2"/>
              <a:endCxn id="336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8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9" name="Straight Arrow Connector 338"/>
            <p:cNvCxnSpPr>
              <a:stCxn id="336" idx="4"/>
              <a:endCxn id="338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36" idx="4"/>
              <a:endCxn id="335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42" name="Oval 34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3" name="Straight Arrow Connector 342"/>
            <p:cNvCxnSpPr>
              <a:stCxn id="310" idx="2"/>
              <a:endCxn id="342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45" name="Straight Arrow Connector 344"/>
            <p:cNvCxnSpPr>
              <a:stCxn id="342" idx="4"/>
              <a:endCxn id="34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342" idx="4"/>
              <a:endCxn id="34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Oval 346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Arrow Connector 347"/>
            <p:cNvCxnSpPr>
              <a:stCxn id="310" idx="2"/>
              <a:endCxn id="347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7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" name="Rounded Rectangle 349"/>
          <p:cNvSpPr/>
          <p:nvPr/>
        </p:nvSpPr>
        <p:spPr>
          <a:xfrm>
            <a:off x="4953000" y="5867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ight Arrow 350"/>
          <p:cNvSpPr/>
          <p:nvPr/>
        </p:nvSpPr>
        <p:spPr>
          <a:xfrm flipH="1">
            <a:off x="4038600" y="6025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53340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3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6096000"/>
            <a:ext cx="367414" cy="241575"/>
          </a:xfrm>
          <a:prstGeom prst="rect">
            <a:avLst/>
          </a:prstGeom>
          <a:noFill/>
        </p:spPr>
      </p:pic>
      <p:pic>
        <p:nvPicPr>
          <p:cNvPr id="355" name="Picture 35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1649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7" name="Picture 35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2792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6051604"/>
            <a:ext cx="389821" cy="276085"/>
          </a:xfrm>
          <a:prstGeom prst="rect">
            <a:avLst/>
          </a:prstGeom>
          <a:noFill/>
        </p:spPr>
      </p:pic>
      <p:pic>
        <p:nvPicPr>
          <p:cNvPr id="360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6087424"/>
            <a:ext cx="401623" cy="253078"/>
          </a:xfrm>
          <a:prstGeom prst="rect">
            <a:avLst/>
          </a:prstGeom>
          <a:noFill/>
        </p:spPr>
      </p:pic>
      <p:sp>
        <p:nvSpPr>
          <p:cNvPr id="361" name="Rounded Rectangle 360"/>
          <p:cNvSpPr/>
          <p:nvPr/>
        </p:nvSpPr>
        <p:spPr>
          <a:xfrm>
            <a:off x="381000" y="5867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4953000" y="4724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ight Arrow 362"/>
          <p:cNvSpPr/>
          <p:nvPr/>
        </p:nvSpPr>
        <p:spPr>
          <a:xfrm flipH="1">
            <a:off x="4038600" y="4882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53314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5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4953000"/>
            <a:ext cx="367414" cy="241575"/>
          </a:xfrm>
          <a:prstGeom prst="rect">
            <a:avLst/>
          </a:prstGeom>
          <a:noFill/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649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792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4908604"/>
            <a:ext cx="389821" cy="276085"/>
          </a:xfrm>
          <a:prstGeom prst="rect">
            <a:avLst/>
          </a:prstGeom>
          <a:noFill/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4944424"/>
            <a:ext cx="401623" cy="253078"/>
          </a:xfrm>
          <a:prstGeom prst="rect">
            <a:avLst/>
          </a:prstGeom>
          <a:noFill/>
        </p:spPr>
      </p:pic>
      <p:sp>
        <p:nvSpPr>
          <p:cNvPr id="370" name="Rounded Rectangle 369"/>
          <p:cNvSpPr/>
          <p:nvPr/>
        </p:nvSpPr>
        <p:spPr>
          <a:xfrm>
            <a:off x="381000" y="4724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ounded Rectangle 373"/>
          <p:cNvSpPr/>
          <p:nvPr/>
        </p:nvSpPr>
        <p:spPr>
          <a:xfrm>
            <a:off x="4953000" y="3597302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ight Arrow 374"/>
          <p:cNvSpPr/>
          <p:nvPr/>
        </p:nvSpPr>
        <p:spPr>
          <a:xfrm flipH="1">
            <a:off x="4038600" y="3755564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3" name="Picture 38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53288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77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3825902"/>
            <a:ext cx="367414" cy="241575"/>
          </a:xfrm>
          <a:prstGeom prst="rect">
            <a:avLst/>
          </a:prstGeom>
          <a:noFill/>
        </p:spPr>
      </p:pic>
      <p:pic>
        <p:nvPicPr>
          <p:cNvPr id="384" name="Picture 383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64946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5" name="Picture 38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792468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0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3781506"/>
            <a:ext cx="389821" cy="276085"/>
          </a:xfrm>
          <a:prstGeom prst="rect">
            <a:avLst/>
          </a:prstGeom>
          <a:noFill/>
        </p:spPr>
      </p:pic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3817326"/>
            <a:ext cx="401623" cy="253078"/>
          </a:xfrm>
          <a:prstGeom prst="rect">
            <a:avLst/>
          </a:prstGeom>
          <a:noFill/>
        </p:spPr>
      </p:pic>
      <p:sp>
        <p:nvSpPr>
          <p:cNvPr id="382" name="Rounded Rectangle 381"/>
          <p:cNvSpPr/>
          <p:nvPr/>
        </p:nvSpPr>
        <p:spPr>
          <a:xfrm>
            <a:off x="381000" y="3597302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ounded Rectangle 385"/>
          <p:cNvSpPr/>
          <p:nvPr/>
        </p:nvSpPr>
        <p:spPr>
          <a:xfrm>
            <a:off x="4953000" y="2474845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ight Arrow 386"/>
          <p:cNvSpPr/>
          <p:nvPr/>
        </p:nvSpPr>
        <p:spPr>
          <a:xfrm flipH="1">
            <a:off x="4038600" y="2633107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" name="Picture 39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53263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2703445"/>
            <a:ext cx="367414" cy="241575"/>
          </a:xfrm>
          <a:prstGeom prst="rect">
            <a:avLst/>
          </a:prstGeom>
          <a:noFill/>
        </p:spPr>
      </p:pic>
      <p:pic>
        <p:nvPicPr>
          <p:cNvPr id="400" name="Picture 399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64921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401" name="Picture 400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792212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2659049"/>
            <a:ext cx="389821" cy="276085"/>
          </a:xfrm>
          <a:prstGeom prst="rect">
            <a:avLst/>
          </a:prstGeom>
          <a:noFill/>
        </p:spPr>
      </p:pic>
      <p:pic>
        <p:nvPicPr>
          <p:cNvPr id="393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2694869"/>
            <a:ext cx="401623" cy="253078"/>
          </a:xfrm>
          <a:prstGeom prst="rect">
            <a:avLst/>
          </a:prstGeom>
          <a:noFill/>
        </p:spPr>
      </p:pic>
      <p:sp>
        <p:nvSpPr>
          <p:cNvPr id="394" name="Rounded Rectangle 393"/>
          <p:cNvSpPr/>
          <p:nvPr/>
        </p:nvSpPr>
        <p:spPr>
          <a:xfrm>
            <a:off x="381000" y="2474845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ounded Rectangle 401"/>
          <p:cNvSpPr/>
          <p:nvPr/>
        </p:nvSpPr>
        <p:spPr>
          <a:xfrm>
            <a:off x="4953000" y="13716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ight Arrow 402"/>
          <p:cNvSpPr/>
          <p:nvPr/>
        </p:nvSpPr>
        <p:spPr>
          <a:xfrm flipH="1">
            <a:off x="4038600" y="15298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4" name="Picture 95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/>
          <a:stretch>
            <a:fillRect/>
          </a:stretch>
        </p:blipFill>
        <p:spPr bwMode="auto">
          <a:xfrm>
            <a:off x="53237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5" name="Picture 2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1600200"/>
            <a:ext cx="367414" cy="241575"/>
          </a:xfrm>
          <a:prstGeom prst="rect">
            <a:avLst/>
          </a:prstGeom>
          <a:noFill/>
        </p:spPr>
      </p:pic>
      <p:pic>
        <p:nvPicPr>
          <p:cNvPr id="955" name="Picture 954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/>
          <a:stretch>
            <a:fillRect/>
          </a:stretch>
        </p:blipFill>
        <p:spPr bwMode="auto">
          <a:xfrm>
            <a:off x="164895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56" name="Picture 955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9" cstate="print"/>
          <a:stretch>
            <a:fillRect/>
          </a:stretch>
        </p:blipFill>
        <p:spPr bwMode="auto">
          <a:xfrm>
            <a:off x="2791956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8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1555804"/>
            <a:ext cx="389821" cy="276085"/>
          </a:xfrm>
          <a:prstGeom prst="rect">
            <a:avLst/>
          </a:prstGeom>
          <a:noFill/>
        </p:spPr>
      </p:pic>
      <p:pic>
        <p:nvPicPr>
          <p:cNvPr id="409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1591624"/>
            <a:ext cx="401623" cy="253078"/>
          </a:xfrm>
          <a:prstGeom prst="rect">
            <a:avLst/>
          </a:prstGeom>
          <a:noFill/>
        </p:spPr>
      </p:pic>
      <p:sp>
        <p:nvSpPr>
          <p:cNvPr id="410" name="Rounded Rectangle 409"/>
          <p:cNvSpPr/>
          <p:nvPr/>
        </p:nvSpPr>
        <p:spPr>
          <a:xfrm>
            <a:off x="381000" y="13716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351" grpId="0" animBg="1"/>
      <p:bldP spid="361" grpId="0" animBg="1"/>
      <p:bldP spid="362" grpId="0" animBg="1"/>
      <p:bldP spid="363" grpId="0" animBg="1"/>
      <p:bldP spid="370" grpId="0" animBg="1"/>
      <p:bldP spid="374" grpId="0" animBg="1"/>
      <p:bldP spid="375" grpId="0" animBg="1"/>
      <p:bldP spid="382" grpId="0" animBg="1"/>
      <p:bldP spid="386" grpId="0" animBg="1"/>
      <p:bldP spid="387" grpId="0" animBg="1"/>
      <p:bldP spid="394" grpId="0" animBg="1"/>
      <p:bldP spid="402" grpId="0" animBg="1"/>
      <p:bldP spid="403" grpId="0" animBg="1"/>
      <p:bldP spid="4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6802" y="2018618"/>
            <a:ext cx="4275137" cy="2768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Pruning?</a:t>
            </a:r>
          </a:p>
        </p:txBody>
      </p:sp>
      <p:sp>
        <p:nvSpPr>
          <p:cNvPr id="77" name="AutoShape 4"/>
          <p:cNvSpPr>
            <a:spLocks noChangeArrowheads="1"/>
          </p:cNvSpPr>
          <p:nvPr/>
        </p:nvSpPr>
        <p:spPr bwMode="auto">
          <a:xfrm>
            <a:off x="5638800" y="1539240"/>
            <a:ext cx="869951" cy="69596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" name="Group 60"/>
          <p:cNvGrpSpPr>
            <a:grpSpLocks/>
          </p:cNvGrpSpPr>
          <p:nvPr/>
        </p:nvGrpSpPr>
        <p:grpSpPr bwMode="auto">
          <a:xfrm>
            <a:off x="2768600" y="3903133"/>
            <a:ext cx="508000" cy="1583267"/>
            <a:chOff x="1981200" y="3765550"/>
            <a:chExt cx="381000" cy="1187450"/>
          </a:xfrm>
        </p:grpSpPr>
        <p:cxnSp>
          <p:nvCxnSpPr>
            <p:cNvPr id="118" name="AutoShape 13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79" name="Group 61"/>
          <p:cNvGrpSpPr>
            <a:grpSpLocks/>
          </p:cNvGrpSpPr>
          <p:nvPr/>
        </p:nvGrpSpPr>
        <p:grpSpPr bwMode="auto">
          <a:xfrm>
            <a:off x="3024717" y="3903133"/>
            <a:ext cx="1267883" cy="1583267"/>
            <a:chOff x="2173288" y="3765550"/>
            <a:chExt cx="950912" cy="1187450"/>
          </a:xfrm>
        </p:grpSpPr>
        <p:cxnSp>
          <p:nvCxnSpPr>
            <p:cNvPr id="116" name="AutoShape 17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82" name="Group 51"/>
          <p:cNvGrpSpPr>
            <a:grpSpLocks/>
          </p:cNvGrpSpPr>
          <p:nvPr/>
        </p:nvGrpSpPr>
        <p:grpSpPr bwMode="auto">
          <a:xfrm>
            <a:off x="2772833" y="2235200"/>
            <a:ext cx="3300942" cy="1667933"/>
            <a:chOff x="1984375" y="2514601"/>
            <a:chExt cx="2475709" cy="1250949"/>
          </a:xfrm>
        </p:grpSpPr>
        <p:sp>
          <p:nvSpPr>
            <p:cNvPr id="11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11" name="AutoShape 7"/>
            <p:cNvCxnSpPr>
              <a:cxnSpLocks noChangeShapeType="1"/>
              <a:stCxn id="77" idx="3"/>
              <a:endCxn id="95" idx="0"/>
            </p:cNvCxnSpPr>
            <p:nvPr/>
          </p:nvCxnSpPr>
          <p:spPr bwMode="auto">
            <a:xfrm flipH="1">
              <a:off x="2171700" y="2514601"/>
              <a:ext cx="2288384" cy="8381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cxnSp>
        <p:nvCxnSpPr>
          <p:cNvPr id="83" name="AutoShape 9"/>
          <p:cNvCxnSpPr>
            <a:cxnSpLocks noChangeShapeType="1"/>
            <a:stCxn id="110" idx="0"/>
          </p:cNvCxnSpPr>
          <p:nvPr/>
        </p:nvCxnSpPr>
        <p:spPr bwMode="auto">
          <a:xfrm flipH="1">
            <a:off x="2010833" y="3903133"/>
            <a:ext cx="1013884" cy="10964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1752600" y="5080000"/>
            <a:ext cx="508000" cy="406400"/>
          </a:xfrm>
          <a:prstGeom prst="rect">
            <a:avLst/>
          </a:prstGeom>
          <a:solidFill>
            <a:srgbClr val="E8D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5" name="AutoShape 21"/>
          <p:cNvCxnSpPr>
            <a:cxnSpLocks noChangeShapeType="1"/>
          </p:cNvCxnSpPr>
          <p:nvPr/>
        </p:nvCxnSpPr>
        <p:spPr bwMode="auto">
          <a:xfrm rot="5400000">
            <a:off x="5866342" y="2437341"/>
            <a:ext cx="406400" cy="211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6" name="AutoShape 21"/>
          <p:cNvCxnSpPr>
            <a:cxnSpLocks noChangeShapeType="1"/>
          </p:cNvCxnSpPr>
          <p:nvPr/>
        </p:nvCxnSpPr>
        <p:spPr bwMode="auto">
          <a:xfrm rot="5400000">
            <a:off x="2820459" y="4101041"/>
            <a:ext cx="406400" cy="21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7" name="Group 59"/>
          <p:cNvGrpSpPr>
            <a:grpSpLocks/>
          </p:cNvGrpSpPr>
          <p:nvPr/>
        </p:nvGrpSpPr>
        <p:grpSpPr bwMode="auto">
          <a:xfrm>
            <a:off x="5820833" y="2235200"/>
            <a:ext cx="508000" cy="1646767"/>
            <a:chOff x="4270375" y="2514601"/>
            <a:chExt cx="381000" cy="1235074"/>
          </a:xfrm>
        </p:grpSpPr>
        <p:sp>
          <p:nvSpPr>
            <p:cNvPr id="10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09" name="AutoShape 21"/>
            <p:cNvCxnSpPr>
              <a:cxnSpLocks noChangeShapeType="1"/>
              <a:stCxn id="77" idx="3"/>
              <a:endCxn id="93" idx="0"/>
            </p:cNvCxnSpPr>
            <p:nvPr/>
          </p:nvCxnSpPr>
          <p:spPr bwMode="auto">
            <a:xfrm flipH="1">
              <a:off x="4457700" y="2514601"/>
              <a:ext cx="2382" cy="7619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grpSp>
        <p:nvGrpSpPr>
          <p:cNvPr id="88" name="Group 58"/>
          <p:cNvGrpSpPr>
            <a:grpSpLocks/>
          </p:cNvGrpSpPr>
          <p:nvPr/>
        </p:nvGrpSpPr>
        <p:grpSpPr bwMode="auto">
          <a:xfrm>
            <a:off x="4800600" y="3898900"/>
            <a:ext cx="1272117" cy="1587500"/>
            <a:chOff x="3505200" y="3762375"/>
            <a:chExt cx="954088" cy="1190625"/>
          </a:xfrm>
        </p:grpSpPr>
        <p:cxnSp>
          <p:nvCxnSpPr>
            <p:cNvPr id="105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07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23" name="Rectangle 122"/>
          <p:cNvSpPr/>
          <p:nvPr/>
        </p:nvSpPr>
        <p:spPr>
          <a:xfrm>
            <a:off x="6019800" y="4038600"/>
            <a:ext cx="20574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AutoShape 33"/>
          <p:cNvCxnSpPr>
            <a:cxnSpLocks noChangeShapeType="1"/>
          </p:cNvCxnSpPr>
          <p:nvPr/>
        </p:nvCxnSpPr>
        <p:spPr bwMode="auto">
          <a:xfrm flipH="1">
            <a:off x="6057298" y="3903133"/>
            <a:ext cx="15423" cy="112606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5" name="Oval 11"/>
          <p:cNvSpPr>
            <a:spLocks noChangeArrowheads="1"/>
          </p:cNvSpPr>
          <p:nvPr/>
        </p:nvSpPr>
        <p:spPr bwMode="auto">
          <a:xfrm>
            <a:off x="2667000" y="33528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6" name="AutoShape 37"/>
          <p:cNvCxnSpPr>
            <a:cxnSpLocks noChangeShapeType="1"/>
          </p:cNvCxnSpPr>
          <p:nvPr/>
        </p:nvCxnSpPr>
        <p:spPr bwMode="auto">
          <a:xfrm>
            <a:off x="6072717" y="3903133"/>
            <a:ext cx="1018116" cy="109643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3" name="Oval 11"/>
          <p:cNvSpPr>
            <a:spLocks noChangeArrowheads="1"/>
          </p:cNvSpPr>
          <p:nvPr/>
        </p:nvSpPr>
        <p:spPr bwMode="auto">
          <a:xfrm>
            <a:off x="5715000" y="32512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219200"/>
            <a:ext cx="6150138" cy="5327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agent’</a:t>
            </a:r>
            <a:r>
              <a:rPr lang="en-US" altLang="ja-JP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North takes the agent North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Small </a:t>
            </a:r>
            <a:r>
              <a:rPr lang="en-US" altLang="ja-JP" dirty="0">
                <a:latin typeface="Calibri" pitchFamily="34" charset="0"/>
              </a:rPr>
              <a:t>“living” 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World Actions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def\pref{\succ}&#10;\def\lequiv{\Leftrightarrow}&#10;\begin{document}&#10;\centering&#10;$[r,r_0,r_1,r_2,\ldots]\pref [r,r'_0,r'_1,r'_2,\ldots]$\\&#10;$\lequiv$\\&#10;$[r_0,r_1,r_2,\ldots]\pref [r'_0,r'_1,r'_2,\ldots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16"/>
  <p:tag name="PICTUREFILESIZE" val="4786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a_1, a_2, \ldots] \succ [b_1, b_2, \ldots]  template TPT1  env TPENV1  fore 0  back 16777215  eqnno 3"/>
  <p:tag name="FILENAME" val="TP_tmp"/>
  <p:tag name="ORIGWIDTH" val="101"/>
  <p:tag name="PICTUREFILESIZE" val="46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r, a_1, a_2, \ldots] \succ [r, b_1, b_2, \ldots]  template TPT1  env TPENV1  fore 0  back 16777215  eqnno 3"/>
  <p:tag name="FILENAME" val="TP_tmp"/>
  <p:tag name="ORIGWIDTH" val="119"/>
  <p:tag name="PICTUREFILESIZE" val="550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52506</TotalTime>
  <Words>1961</Words>
  <Application>Microsoft Office PowerPoint</Application>
  <PresentationFormat>Widescreen</PresentationFormat>
  <Paragraphs>442</Paragraphs>
  <Slides>51</Slides>
  <Notes>47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cmmi10</vt:lpstr>
      <vt:lpstr>Times New Roman</vt:lpstr>
      <vt:lpstr>Wingdings</vt:lpstr>
      <vt:lpstr>dan-berkeley-nlp-v1</vt:lpstr>
      <vt:lpstr>Fundamentals of Artificial Intelligence </vt:lpstr>
      <vt:lpstr>Expectimax Search</vt:lpstr>
      <vt:lpstr>Expectimax Pseudocode</vt:lpstr>
      <vt:lpstr>Expectimax Pseudocode</vt:lpstr>
      <vt:lpstr>Expectimax Example</vt:lpstr>
      <vt:lpstr>Expectimax Pruning?</vt:lpstr>
      <vt:lpstr>Non-Deterministic Search</vt:lpstr>
      <vt:lpstr>Example: Grid World</vt:lpstr>
      <vt:lpstr>Grid World Actions</vt:lpstr>
      <vt:lpstr>Markov Decision Processes</vt:lpstr>
      <vt:lpstr>Video of Demo Gridworld Manual Intro</vt:lpstr>
      <vt:lpstr>What is Markov about MDPs?</vt:lpstr>
      <vt:lpstr>Policies</vt:lpstr>
      <vt:lpstr>Optimal Policies</vt:lpstr>
      <vt:lpstr>Example: Racing</vt:lpstr>
      <vt:lpstr>Example: Racing</vt:lpstr>
      <vt:lpstr>Racing Search Tree</vt:lpstr>
      <vt:lpstr>MDP Search Trees</vt:lpstr>
      <vt:lpstr>Utilities of Sequences</vt:lpstr>
      <vt:lpstr>Utilities of Sequences</vt:lpstr>
      <vt:lpstr>Discounting</vt:lpstr>
      <vt:lpstr>Discounting</vt:lpstr>
      <vt:lpstr>Stationary Preferences</vt:lpstr>
      <vt:lpstr>Quiz: Discounting</vt:lpstr>
      <vt:lpstr>Infinite Utilities?!</vt:lpstr>
      <vt:lpstr>Recap: Defining MDPs</vt:lpstr>
      <vt:lpstr>Solving MDPs</vt:lpstr>
      <vt:lpstr>Optimal Quantities</vt:lpstr>
      <vt:lpstr>Snapshot of Demo – Gridworld V Values</vt:lpstr>
      <vt:lpstr>Snapshot of Demo – Gridworld Q Values</vt:lpstr>
      <vt:lpstr>Values of States</vt:lpstr>
      <vt:lpstr>Racing Search Tree</vt:lpstr>
      <vt:lpstr>Racing Search Tree</vt:lpstr>
      <vt:lpstr>Racing Search Tree</vt:lpstr>
      <vt:lpstr>Time-Limited Values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Computing Time-Limited Values</vt:lpstr>
      <vt:lpstr>Value Iteration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Hatim Alsuwat</cp:lastModifiedBy>
  <cp:revision>2792</cp:revision>
  <cp:lastPrinted>2014-02-13T17:51:45Z</cp:lastPrinted>
  <dcterms:created xsi:type="dcterms:W3CDTF">2004-08-27T04:16:05Z</dcterms:created>
  <dcterms:modified xsi:type="dcterms:W3CDTF">2020-10-31T18:06:34Z</dcterms:modified>
</cp:coreProperties>
</file>